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435" r:id="rId5"/>
    <p:sldId id="258" r:id="rId6"/>
    <p:sldId id="2439" r:id="rId7"/>
    <p:sldId id="259" r:id="rId8"/>
    <p:sldId id="260" r:id="rId9"/>
    <p:sldId id="262" r:id="rId10"/>
    <p:sldId id="2432" r:id="rId11"/>
    <p:sldId id="2433" r:id="rId12"/>
    <p:sldId id="2438" r:id="rId13"/>
    <p:sldId id="2436" r:id="rId14"/>
    <p:sldId id="2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varScale="1">
        <p:scale>
          <a:sx n="86" d="100"/>
          <a:sy n="86" d="100"/>
        </p:scale>
        <p:origin x="562" y="4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rgbClr val="2C2153"/>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rgbClr val="2C2153"/>
              </a:solidFill>
              <a:ln>
                <a:noFill/>
              </a:ln>
              <a:effectLst/>
            </c:spPr>
            <c:extLs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3A2-4DE0-8664-F0E576FF22DB}"/>
              </c:ext>
            </c:extLst>
          </c:dPt>
          <c:dPt>
            <c:idx val="5"/>
            <c:invertIfNegative val="0"/>
            <c:bubble3D val="0"/>
            <c:spPr>
              <a:solidFill>
                <a:schemeClr val="bg1">
                  <a:lumMod val="50000"/>
                </a:schemeClr>
              </a:solidFill>
              <a:ln>
                <a:noFill/>
              </a:ln>
              <a:effectLst/>
            </c:spPr>
            <c:extLst>
              <c:ext xmlns:c16="http://schemas.microsoft.com/office/drawing/2014/chart" uri="{C3380CC4-5D6E-409C-BE32-E72D297353CC}">
                <c16:uniqueId val="{0000000B-A3A2-4DE0-8664-F0E576FF22DB}"/>
              </c:ext>
            </c:extLst>
          </c:dPt>
          <c:dPt>
            <c:idx val="6"/>
            <c:invertIfNegative val="0"/>
            <c:bubble3D val="0"/>
            <c:spPr>
              <a:solidFill>
                <a:srgbClr val="A53F52"/>
              </a:solidFill>
              <a:ln>
                <a:noFill/>
              </a:ln>
              <a:effectLst/>
            </c:spPr>
            <c:extLst>
              <c:ext xmlns:c16="http://schemas.microsoft.com/office/drawing/2014/chart" uri="{C3380CC4-5D6E-409C-BE32-E72D297353CC}">
                <c16:uniqueId val="{0000000D-A3A2-4DE0-8664-F0E576FF22DB}"/>
              </c:ext>
            </c:extLst>
          </c:dPt>
          <c:dPt>
            <c:idx val="7"/>
            <c:invertIfNegative val="0"/>
            <c:bubble3D val="0"/>
            <c:spPr>
              <a:solidFill>
                <a:srgbClr val="E99757"/>
              </a:solidFill>
              <a:ln>
                <a:noFill/>
              </a:ln>
              <a:effectLst/>
            </c:spPr>
            <c:extLst>
              <c:ext xmlns:c16="http://schemas.microsoft.com/office/drawing/2014/chart" uri="{C3380CC4-5D6E-409C-BE32-E72D297353CC}">
                <c16:uniqueId val="{0000000F-A3A2-4DE0-8664-F0E576FF22DB}"/>
              </c:ext>
            </c:extLst>
          </c:dPt>
          <c:dPt>
            <c:idx val="8"/>
            <c:invertIfNegative val="0"/>
            <c:bubble3D val="0"/>
            <c:spPr>
              <a:solidFill>
                <a:srgbClr val="2C2153"/>
              </a:solidFill>
              <a:ln>
                <a:noFill/>
              </a:ln>
              <a:effectLst/>
            </c:spPr>
            <c:extLst>
              <c:ext xmlns:c16="http://schemas.microsoft.com/office/drawing/2014/chart" uri="{C3380CC4-5D6E-409C-BE32-E72D297353CC}">
                <c16:uniqueId val="{00000011-A3A2-4DE0-8664-F0E576FF22DB}"/>
              </c:ext>
            </c:extLst>
          </c:dPt>
          <c:dPt>
            <c:idx val="9"/>
            <c:invertIfNegative val="0"/>
            <c:bubble3D val="0"/>
            <c:spPr>
              <a:solidFill>
                <a:srgbClr val="2F3342"/>
              </a:solidFill>
              <a:ln>
                <a:noFill/>
              </a:ln>
              <a:effectLst/>
            </c:spPr>
            <c:extLst>
              <c:ext xmlns:c16="http://schemas.microsoft.com/office/drawing/2014/chart" uri="{C3380CC4-5D6E-409C-BE32-E72D297353CC}">
                <c16:uniqueId val="{00000013-A3A2-4DE0-8664-F0E576FF22DB}"/>
              </c:ext>
            </c:extLst>
          </c:dPt>
          <c:dPt>
            <c:idx val="10"/>
            <c:invertIfNegative val="0"/>
            <c:bubble3D val="0"/>
            <c:spPr>
              <a:solidFill>
                <a:srgbClr val="E99757"/>
              </a:solidFill>
              <a:ln>
                <a:noFill/>
              </a:ln>
              <a:effectLst/>
            </c:spPr>
            <c:extLst>
              <c:ext xmlns:c16="http://schemas.microsoft.com/office/drawing/2014/chart" uri="{C3380CC4-5D6E-409C-BE32-E72D297353CC}">
                <c16:uniqueId val="{00000015-A3A2-4DE0-8664-F0E576FF22DB}"/>
              </c:ext>
            </c:extLst>
          </c:dPt>
          <c:dPt>
            <c:idx val="11"/>
            <c:invertIfNegative val="0"/>
            <c:bubble3D val="0"/>
            <c:spPr>
              <a:solidFill>
                <a:schemeClr val="bg1">
                  <a:lumMod val="50000"/>
                </a:schemeClr>
              </a:solidFill>
              <a:ln>
                <a:noFill/>
              </a:ln>
              <a:effectLst/>
            </c:spPr>
            <c:extLs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layout>
        <c:manualLayout>
          <c:xMode val="edge"/>
          <c:yMode val="edge"/>
          <c:x val="9.978931151404552E-2"/>
          <c:y val="0.84015296004666074"/>
          <c:w val="0.8363878421294169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10/30/2024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noProof="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dirty="0"/>
              <a:t>Click icon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dirty="0"/>
              <a:t>Click icon to add picture</a:t>
            </a:r>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198270" y="4672276"/>
            <a:ext cx="5974671" cy="648071"/>
          </a:xfrm>
        </p:spPr>
        <p:txBody>
          <a:bodyPr>
            <a:normAutofit/>
          </a:bodyPr>
          <a:lstStyle/>
          <a:p>
            <a:r>
              <a:rPr lang="en-US" i="1" dirty="0">
                <a:solidFill>
                  <a:schemeClr val="bg1"/>
                </a:solidFill>
                <a:latin typeface="Arial" panose="020B0604020202020204" pitchFamily="34" charset="0"/>
                <a:cs typeface="Arial" panose="020B0604020202020204" pitchFamily="34" charset="0"/>
              </a:rPr>
              <a:t>SHIBAM GHOSAL</a:t>
            </a:r>
          </a:p>
        </p:txBody>
      </p:sp>
      <p:sp>
        <p:nvSpPr>
          <p:cNvPr id="3" name="TextBox 2">
            <a:extLst>
              <a:ext uri="{FF2B5EF4-FFF2-40B4-BE49-F238E27FC236}">
                <a16:creationId xmlns:a16="http://schemas.microsoft.com/office/drawing/2014/main" id="{0233C2B9-AA4C-43E5-91F4-964217725AC3}"/>
              </a:ext>
            </a:extLst>
          </p:cNvPr>
          <p:cNvSpPr txBox="1"/>
          <p:nvPr/>
        </p:nvSpPr>
        <p:spPr>
          <a:xfrm flipH="1">
            <a:off x="1365532" y="5320347"/>
            <a:ext cx="4730468"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SID - 15460424</a:t>
            </a:r>
          </a:p>
        </p:txBody>
      </p:sp>
      <p:sp>
        <p:nvSpPr>
          <p:cNvPr id="4" name="TextBox 3">
            <a:extLst>
              <a:ext uri="{FF2B5EF4-FFF2-40B4-BE49-F238E27FC236}">
                <a16:creationId xmlns:a16="http://schemas.microsoft.com/office/drawing/2014/main" id="{F286F4AE-BD66-4AF3-82A3-629258147AEB}"/>
              </a:ext>
            </a:extLst>
          </p:cNvPr>
          <p:cNvSpPr txBox="1"/>
          <p:nvPr/>
        </p:nvSpPr>
        <p:spPr>
          <a:xfrm>
            <a:off x="1583184" y="2817782"/>
            <a:ext cx="9892684" cy="1077218"/>
          </a:xfrm>
          <a:prstGeom prst="rect">
            <a:avLst/>
          </a:prstGeom>
          <a:noFill/>
        </p:spPr>
        <p:txBody>
          <a:bodyPr wrap="square" rtlCol="0">
            <a:spAutoFit/>
          </a:bodyPr>
          <a:lstStyle/>
          <a:p>
            <a:pPr algn="ct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7080MAA - CONNECTED AUTONOMOUS VEHICLE CONTEXUALISATION</a:t>
            </a:r>
          </a:p>
          <a:p>
            <a:endParaRPr lang="en-US" sz="24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0A61E9C-1CEF-4EEA-87DB-03C01CCC797B}"/>
              </a:ext>
            </a:extLst>
          </p:cNvPr>
          <p:cNvSpPr txBox="1"/>
          <p:nvPr/>
        </p:nvSpPr>
        <p:spPr>
          <a:xfrm>
            <a:off x="1803647" y="442021"/>
            <a:ext cx="8738587"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MSC AUTOMOTIVE ENGINEERING</a:t>
            </a:r>
          </a:p>
        </p:txBody>
      </p:sp>
      <p:sp>
        <p:nvSpPr>
          <p:cNvPr id="12" name="TextBox 11">
            <a:extLst>
              <a:ext uri="{FF2B5EF4-FFF2-40B4-BE49-F238E27FC236}">
                <a16:creationId xmlns:a16="http://schemas.microsoft.com/office/drawing/2014/main" id="{0C98B9DE-C5D5-44E9-AF65-00013D8A640D}"/>
              </a:ext>
            </a:extLst>
          </p:cNvPr>
          <p:cNvSpPr txBox="1"/>
          <p:nvPr/>
        </p:nvSpPr>
        <p:spPr>
          <a:xfrm>
            <a:off x="1365532" y="4206653"/>
            <a:ext cx="5619565" cy="369332"/>
          </a:xfrm>
          <a:prstGeom prst="rect">
            <a:avLst/>
          </a:prstGeom>
          <a:noFill/>
        </p:spPr>
        <p:txBody>
          <a:bodyPr wrap="square" rtlCol="0">
            <a:spAutoFit/>
          </a:bodyPr>
          <a:lstStyle/>
          <a:p>
            <a:r>
              <a:rPr lang="en-US" dirty="0">
                <a:solidFill>
                  <a:schemeClr val="bg1"/>
                </a:solidFill>
              </a:rPr>
              <a:t>Created &amp; Presented By:</a:t>
            </a:r>
          </a:p>
        </p:txBody>
      </p:sp>
      <p:sp>
        <p:nvSpPr>
          <p:cNvPr id="13" name="TextBox 12">
            <a:extLst>
              <a:ext uri="{FF2B5EF4-FFF2-40B4-BE49-F238E27FC236}">
                <a16:creationId xmlns:a16="http://schemas.microsoft.com/office/drawing/2014/main" id="{65865B4A-4181-4093-B23A-CF08C3D27935}"/>
              </a:ext>
            </a:extLst>
          </p:cNvPr>
          <p:cNvSpPr txBox="1"/>
          <p:nvPr/>
        </p:nvSpPr>
        <p:spPr>
          <a:xfrm>
            <a:off x="3950564" y="1208796"/>
            <a:ext cx="4039340" cy="1323439"/>
          </a:xfrm>
          <a:prstGeom prst="rect">
            <a:avLst/>
          </a:prstGeom>
          <a:noFill/>
        </p:spPr>
        <p:txBody>
          <a:bodyPr wrap="square" rtlCol="0">
            <a:spAutoFit/>
          </a:bodyPr>
          <a:lstStyle/>
          <a:p>
            <a:pPr algn="ctr"/>
            <a:r>
              <a:rPr lang="en-US" sz="4000" u="sng" dirty="0">
                <a:solidFill>
                  <a:schemeClr val="bg1"/>
                </a:solidFill>
              </a:rPr>
              <a:t>Topic</a:t>
            </a:r>
          </a:p>
          <a:p>
            <a:pPr algn="ctr"/>
            <a:r>
              <a:rPr lang="en-US" sz="4000" u="sng" dirty="0">
                <a:solidFill>
                  <a:schemeClr val="bg1"/>
                </a:solidFill>
              </a:rPr>
              <a:t>AI ETHICS</a:t>
            </a: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08371" y="1802072"/>
            <a:ext cx="3534367" cy="369332"/>
          </a:xfrm>
          <a:prstGeom prst="rect">
            <a:avLst/>
          </a:prstGeom>
        </p:spPr>
        <p:txBody>
          <a:bodyPr wrap="square">
            <a:spAutoFit/>
          </a:bodyPr>
          <a:lstStyle/>
          <a:p>
            <a:pPr algn="ctr"/>
            <a:r>
              <a:rPr lang="en-US" spc="600" dirty="0">
                <a:solidFill>
                  <a:schemeClr val="bg1"/>
                </a:solidFill>
                <a:latin typeface="+mj-lt"/>
              </a:rPr>
              <a:t>WWW.FABRIKAM.COM</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VICTORIA LINDQVIST</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(589) 555‐0199</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a:ln>
                  <a:noFill/>
                </a:ln>
                <a:effectLst/>
                <a:uLnTx/>
                <a:uFillTx/>
                <a:latin typeface="+mj-lt"/>
                <a:cs typeface="Gill Sans Light" panose="020B0302020104020203" pitchFamily="34" charset="-79"/>
              </a:rPr>
              <a:t>victoria@fabrikam.com</a:t>
            </a:r>
          </a:p>
        </p:txBody>
      </p:sp>
    </p:spTree>
    <p:extLst>
      <p:ext uri="{BB962C8B-B14F-4D97-AF65-F5344CB8AC3E}">
        <p14:creationId xmlns:p14="http://schemas.microsoft.com/office/powerpoint/2010/main" val="927727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BCFAD812-11EF-4B6C-899B-8AB321C455AB}"/>
              </a:ext>
            </a:extLst>
          </p:cNvPr>
          <p:cNvSpPr>
            <a:spLocks noGrp="1"/>
          </p:cNvSpPr>
          <p:nvPr>
            <p:ph type="sldNum" sz="quarter" idx="11"/>
          </p:nvPr>
        </p:nvSpPr>
        <p:spPr/>
        <p:txBody>
          <a:bodyPr/>
          <a:lstStyle/>
          <a:p>
            <a:fld id="{4B73C415-D670-4716-A5EC-CC4D52CA2BAC}" type="slidenum">
              <a:rPr lang="en-US" smtClean="0"/>
              <a:pPr/>
              <a:t>11</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803036" y="281775"/>
            <a:ext cx="5251450" cy="843858"/>
          </a:xfrm>
        </p:spPr>
        <p:txBody>
          <a:bodyPr>
            <a:normAutofit fontScale="90000"/>
          </a:bodyPr>
          <a:lstStyle/>
          <a:p>
            <a:r>
              <a:rPr lang="en-US" dirty="0"/>
              <a:t>AI Ethics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6" name="TextBox 5">
            <a:extLst>
              <a:ext uri="{FF2B5EF4-FFF2-40B4-BE49-F238E27FC236}">
                <a16:creationId xmlns:a16="http://schemas.microsoft.com/office/drawing/2014/main" id="{F868142F-D3DE-4EAF-80F6-B180B8D19ADC}"/>
              </a:ext>
            </a:extLst>
          </p:cNvPr>
          <p:cNvSpPr txBox="1"/>
          <p:nvPr/>
        </p:nvSpPr>
        <p:spPr>
          <a:xfrm>
            <a:off x="5589972" y="1691493"/>
            <a:ext cx="5817834"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Overview:</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Reasons for the selection of this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Present &amp; Future challenges with the topic.</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Importance to Connected Autonomous Vehicles.</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Significance of the topic to my future work, and successful implementation in the industry.</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dirty="0">
                <a:latin typeface="Arial" panose="020B0604020202020204" pitchFamily="34" charset="0"/>
                <a:cs typeface="Arial" panose="020B0604020202020204" pitchFamily="34" charset="0"/>
              </a:rPr>
              <a:t>Ethical implications to the community, environment, etc.</a:t>
            </a:r>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1787237"/>
            <a:ext cx="5687291" cy="2394840"/>
          </a:xfrm>
        </p:spPr>
        <p:txBody>
          <a:bodyPr>
            <a:normAutofit fontScale="90000"/>
          </a:bodyPr>
          <a:lstStyle/>
          <a:p>
            <a:r>
              <a:rPr lang="en-US" dirty="0"/>
              <a:t>DIVIDER ALTERNATE TITLE GOES HERE</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SUBTITLE GOES HERE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TITLE GOES HERE</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TITLE HERE</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85000" lnSpcReduction="20000"/>
          </a:bodyPr>
          <a:lstStyle/>
          <a:p>
            <a:r>
              <a:rPr lang="en-US" dirty="0"/>
              <a:t>SUBTITLE GOES HERE</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r>
              <a:rPr lang="en-US" sz="1500"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SLIDE TITLE HERE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COMPARISON POINT 1</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a:t>COMPARISON POINT 2</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9389973"/>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Put TITLE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86947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pPr algn="ctr"/>
            <a:r>
              <a:rPr lang="en-US" dirty="0"/>
              <a:t>Table Title Here</a:t>
            </a:r>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938431392"/>
              </p:ext>
            </p:extLst>
          </p:nvPr>
        </p:nvGraphicFramePr>
        <p:xfrm>
          <a:off x="595313" y="1189039"/>
          <a:ext cx="11002580" cy="5152129"/>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val="2481577866"/>
                    </a:ext>
                  </a:extLst>
                </a:gridCol>
                <a:gridCol w="2750645">
                  <a:extLst>
                    <a:ext uri="{9D8B030D-6E8A-4147-A177-3AD203B41FA5}">
                      <a16:colId xmlns:a16="http://schemas.microsoft.com/office/drawing/2014/main" val="2836427615"/>
                    </a:ext>
                  </a:extLst>
                </a:gridCol>
                <a:gridCol w="2750645">
                  <a:extLst>
                    <a:ext uri="{9D8B030D-6E8A-4147-A177-3AD203B41FA5}">
                      <a16:colId xmlns:a16="http://schemas.microsoft.com/office/drawing/2014/main" val="310093864"/>
                    </a:ext>
                  </a:extLst>
                </a:gridCol>
                <a:gridCol w="2750645">
                  <a:extLst>
                    <a:ext uri="{9D8B030D-6E8A-4147-A177-3AD203B41FA5}">
                      <a16:colId xmlns:a16="http://schemas.microsoft.com/office/drawing/2014/main" val="2023951014"/>
                    </a:ext>
                  </a:extLst>
                </a:gridCol>
              </a:tblGrid>
              <a:tr h="581433">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val="983420419"/>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883246291"/>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0260785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57125802"/>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055255528"/>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449646690"/>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173117077"/>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4397074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663314759"/>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2779095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1738307"/>
          </a:xfrm>
        </p:spPr>
        <p:txBody>
          <a:bodyPr>
            <a:normAutofit/>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TITLE GOES HERE</a:t>
            </a:r>
            <a:br>
              <a:rPr lang="en-US" sz="7200" dirty="0">
                <a:solidFill>
                  <a:schemeClr val="bg1"/>
                </a:solidFill>
                <a:cs typeface="Gill Sans" panose="020B0502020104020203" pitchFamily="34" charset="-79"/>
              </a:rPr>
            </a:br>
            <a:r>
              <a:rPr lang="en-US" sz="1200" dirty="0">
                <a:solidFill>
                  <a:schemeClr val="bg1"/>
                </a:solidFill>
                <a:latin typeface="+mn-lt"/>
              </a:rPr>
              <a:t>Lorem ipsum dolor sit amet, consectetur adipiscing elit. Ut gravida eros erat. Proin a tellus sed risus lobortis sagittis eu</a:t>
            </a:r>
          </a:p>
        </p:txBody>
      </p:sp>
    </p:spTree>
    <p:extLst>
      <p:ext uri="{BB962C8B-B14F-4D97-AF65-F5344CB8AC3E}">
        <p14:creationId xmlns:p14="http://schemas.microsoft.com/office/powerpoint/2010/main" val="138922287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purl.org/dc/dcmitype/"/>
    <ds:schemaRef ds:uri="16c05727-aa75-4e4a-9b5f-8a80a1165891"/>
    <ds:schemaRef ds:uri="http://purl.org/dc/term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www.w3.org/XML/1998/namespace"/>
    <ds:schemaRef ds:uri="http://schemas.openxmlformats.org/package/2006/metadata/core-propertie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951</Words>
  <Application>Microsoft Office PowerPoint</Application>
  <PresentationFormat>Widescreen</PresentationFormat>
  <Paragraphs>91</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Bebas</vt:lpstr>
      <vt:lpstr>Calibri</vt:lpstr>
      <vt:lpstr>Calibri Light</vt:lpstr>
      <vt:lpstr>Gill Sans</vt:lpstr>
      <vt:lpstr>Gill Sans Light</vt:lpstr>
      <vt:lpstr>Wingdings</vt:lpstr>
      <vt:lpstr>Office Theme</vt:lpstr>
      <vt:lpstr>PowerPoint Presentation</vt:lpstr>
      <vt:lpstr>AI Ethics</vt:lpstr>
      <vt:lpstr>DIVIDER ALTERNATE TITLE GOES HERE</vt:lpstr>
      <vt:lpstr>TITLE GOES HERE</vt:lpstr>
      <vt:lpstr>TITLE HERE</vt:lpstr>
      <vt:lpstr>SLIDE TITLE HERE</vt:lpstr>
      <vt:lpstr>Put TITLE HERE</vt:lpstr>
      <vt:lpstr>Table Title Here</vt:lpstr>
      <vt:lpstr>TITLE GOES HERE Lorem ipsum dolor sit amet, consectetur adipiscing elit. Ut gravida eros erat. Proin a tellus sed risus lobortis sagittis eu</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2024-10-28T18:57:15Z</dcterms:created>
  <dcterms:modified xsi:type="dcterms:W3CDTF">2024-10-30T20:40:31Z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